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648" r:id="rId3"/>
    <p:sldId id="690" r:id="rId4"/>
    <p:sldId id="687" r:id="rId5"/>
    <p:sldId id="682" r:id="rId6"/>
    <p:sldId id="685" r:id="rId7"/>
    <p:sldId id="692" r:id="rId8"/>
    <p:sldId id="693" r:id="rId9"/>
    <p:sldId id="688" r:id="rId10"/>
    <p:sldId id="658" r:id="rId11"/>
    <p:sldId id="667" r:id="rId12"/>
    <p:sldId id="671" r:id="rId13"/>
    <p:sldId id="657" r:id="rId14"/>
    <p:sldId id="675" r:id="rId15"/>
    <p:sldId id="672" r:id="rId16"/>
    <p:sldId id="674" r:id="rId17"/>
    <p:sldId id="676" r:id="rId18"/>
    <p:sldId id="679" r:id="rId19"/>
    <p:sldId id="695" r:id="rId20"/>
    <p:sldId id="681" r:id="rId21"/>
    <p:sldId id="64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400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83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286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334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002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518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670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029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187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88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920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60554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8624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23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45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2319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95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A5B9B1-56C0-41D5-9700-AAFF96B4D4E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56F8-DBB6-41E8-BDFA-63819ACF07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603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://neurodigest.co.uk/wp-content/uploads/2020/04/Neurodigest-issue-5-page-12-14.pdf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9F99E-6C37-4C22-8749-8E1F354A6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added value of Clinical Hypnosis to FND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617D9B-8EF5-4EAD-A55C-085F2ADB8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5057775"/>
            <a:ext cx="9144000" cy="876299"/>
          </a:xfrm>
        </p:spPr>
        <p:txBody>
          <a:bodyPr/>
          <a:lstStyle/>
          <a:p>
            <a:pPr algn="l"/>
            <a:r>
              <a:rPr lang="en-GB" dirty="0"/>
              <a:t>Dr Jason Price</a:t>
            </a:r>
          </a:p>
          <a:p>
            <a:pPr algn="l"/>
            <a:r>
              <a:rPr lang="en-GB" dirty="0"/>
              <a:t>Consultant Clinical Neuropsychologist</a:t>
            </a:r>
          </a:p>
        </p:txBody>
      </p:sp>
    </p:spTree>
    <p:extLst>
      <p:ext uri="{BB962C8B-B14F-4D97-AF65-F5344CB8AC3E}">
        <p14:creationId xmlns:p14="http://schemas.microsoft.com/office/powerpoint/2010/main" xmlns="" val="13607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ACA3A797-3FFF-438A-A56C-80B8C1585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674" y="457365"/>
            <a:ext cx="10138476" cy="804582"/>
          </a:xfrm>
        </p:spPr>
        <p:txBody>
          <a:bodyPr/>
          <a:lstStyle/>
          <a:p>
            <a:r>
              <a:rPr lang="en-GB" altLang="en-US" sz="3600" b="1" dirty="0"/>
              <a:t>Hypnosis &amp; Mindfulness – attention</a:t>
            </a:r>
            <a:r>
              <a:rPr lang="en-GB" altLang="en-US" b="1" dirty="0"/>
              <a:t> </a:t>
            </a:r>
            <a:r>
              <a:rPr lang="en-GB" altLang="en-US" sz="3600" b="1" dirty="0"/>
              <a:t>training </a:t>
            </a:r>
          </a:p>
        </p:txBody>
      </p:sp>
      <p:pic>
        <p:nvPicPr>
          <p:cNvPr id="17411" name="Content Placeholder 4" descr="Hyp MInd.png">
            <a:extLst>
              <a:ext uri="{FF2B5EF4-FFF2-40B4-BE49-F238E27FC236}">
                <a16:creationId xmlns:a16="http://schemas.microsoft.com/office/drawing/2014/main" xmlns="" id="{4A1FDD3B-D28D-4D9A-ACE4-631479D13F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186" y="1690673"/>
            <a:ext cx="3766556" cy="2445330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97E2283-94A2-4267-A892-7DDC09B95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4669218"/>
              </p:ext>
            </p:extLst>
          </p:nvPr>
        </p:nvGraphicFramePr>
        <p:xfrm>
          <a:off x="5414399" y="4891024"/>
          <a:ext cx="61118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938">
                  <a:extLst>
                    <a:ext uri="{9D8B030D-6E8A-4147-A177-3AD203B41FA5}">
                      <a16:colId xmlns:a16="http://schemas.microsoft.com/office/drawing/2014/main" xmlns="" val="2840298739"/>
                    </a:ext>
                  </a:extLst>
                </a:gridCol>
                <a:gridCol w="3055938">
                  <a:extLst>
                    <a:ext uri="{9D8B030D-6E8A-4147-A177-3AD203B41FA5}">
                      <a16:colId xmlns:a16="http://schemas.microsoft.com/office/drawing/2014/main" xmlns="" val="24750685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Attention Spectrum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88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Hypnosis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Mindfulness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7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De-focus through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 through de-focus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560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Dissociation guided focus</a:t>
                      </a:r>
                    </a:p>
                    <a:p>
                      <a:r>
                        <a:rPr lang="en-GB" dirty="0"/>
                        <a:t>(‘suggestion’)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(Guided) self-awareness; connectedness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824151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1C821C-2EAC-4890-BD8C-504E75E71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4806" y="1261947"/>
            <a:ext cx="3171519" cy="3200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3B7E8E-F13F-4A47-8EED-265692F74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55" y="1261948"/>
            <a:ext cx="4633867" cy="50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93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xmlns="" id="{6434318A-C5C7-43CB-81F9-2814AD4BB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Hypnosis Recreates Functional Amnesia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xmlns="" id="{23F497ED-901C-40C6-A2B1-69CFED4E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904999"/>
            <a:ext cx="9848850" cy="44672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Jamieson, G.A. </a:t>
            </a:r>
            <a:r>
              <a:rPr lang="en-GB" altLang="en-US" sz="2400" i="1" dirty="0"/>
              <a:t>et al</a:t>
            </a:r>
            <a:r>
              <a:rPr lang="en-GB" altLang="en-US" sz="2400" dirty="0"/>
              <a:t> (2017):</a:t>
            </a:r>
          </a:p>
          <a:p>
            <a:pPr lvl="1">
              <a:lnSpc>
                <a:spcPct val="90000"/>
              </a:lnSpc>
            </a:pPr>
            <a:endParaRPr lang="en-GB" altLang="en-US" sz="2000" dirty="0">
              <a:cs typeface="MS PGothic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cs typeface="MS PGothic" panose="020B0600070205080204" pitchFamily="34" charset="-128"/>
              </a:rPr>
              <a:t>Hypnotic amnesia for previously seen faces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cs typeface="MS PGothic" panose="020B0600070205080204" pitchFamily="34" charset="-128"/>
              </a:rPr>
              <a:t>EEG; Alpha changes; </a:t>
            </a:r>
            <a:r>
              <a:rPr lang="en-GB" altLang="en-US" sz="2000" i="1" dirty="0">
                <a:cs typeface="MS PGothic" panose="020B0600070205080204" pitchFamily="34" charset="-128"/>
              </a:rPr>
              <a:t>N</a:t>
            </a:r>
            <a:r>
              <a:rPr lang="en-GB" altLang="en-US" sz="2000" dirty="0">
                <a:cs typeface="MS PGothic" panose="020B0600070205080204" pitchFamily="34" charset="-128"/>
              </a:rPr>
              <a:t>=24</a:t>
            </a:r>
          </a:p>
          <a:p>
            <a:pPr lvl="1">
              <a:lnSpc>
                <a:spcPct val="90000"/>
              </a:lnSpc>
            </a:pPr>
            <a:endParaRPr lang="en-GB" altLang="en-US" sz="2000" dirty="0">
              <a:cs typeface="MS PGothic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MS PGothic" panose="020B0600070205080204" pitchFamily="34" charset="-128"/>
              </a:rPr>
              <a:t>Top down control processes modulate lower level responses</a:t>
            </a:r>
          </a:p>
          <a:p>
            <a:pPr lvl="1">
              <a:lnSpc>
                <a:spcPct val="90000"/>
              </a:lnSpc>
            </a:pPr>
            <a:endParaRPr lang="en-GB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MS PGothic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cs typeface="MS PGothic" panose="020B0600070205080204" pitchFamily="34" charset="-128"/>
              </a:rPr>
              <a:t>Process </a:t>
            </a:r>
            <a:r>
              <a:rPr lang="ja-JP" altLang="en-GB" sz="2000" dirty="0"/>
              <a:t>‘</a:t>
            </a:r>
            <a:r>
              <a:rPr lang="en-GB" altLang="ja-JP" sz="2000" dirty="0"/>
              <a:t>protected</a:t>
            </a:r>
            <a:r>
              <a:rPr lang="ja-JP" altLang="en-GB" sz="2000" dirty="0"/>
              <a:t>’</a:t>
            </a:r>
            <a:r>
              <a:rPr lang="en-GB" altLang="ja-JP" sz="2000" dirty="0"/>
              <a:t> from incongruent (accurate) feedback from internal/external information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cs typeface="MS PGothic" panose="020B0600070205080204" pitchFamily="34" charset="-128"/>
              </a:rPr>
              <a:t>Alpha changes consistent with decreased (i.e. inhibited) activity in face processing cortex in HH in amnesic condition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cs typeface="MS PGothic" panose="020B0600070205080204" pitchFamily="34" charset="-128"/>
              </a:rPr>
              <a:t>Reversed when removed from suggestion!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6263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xmlns="" id="{4D7FDD38-5397-4EFF-B701-A4ACA383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390525"/>
            <a:ext cx="9439275" cy="847725"/>
          </a:xfrm>
        </p:spPr>
        <p:txBody>
          <a:bodyPr/>
          <a:lstStyle/>
          <a:p>
            <a:r>
              <a:rPr lang="en-GB" altLang="en-US" dirty="0"/>
              <a:t>Hypnosis treatments for FND </a:t>
            </a:r>
            <a:r>
              <a:rPr lang="en-GB" altLang="en-US" sz="1400" dirty="0" err="1"/>
              <a:t>Moene</a:t>
            </a:r>
            <a:r>
              <a:rPr lang="en-GB" altLang="en-US" sz="1400" dirty="0"/>
              <a:t> </a:t>
            </a:r>
            <a:r>
              <a:rPr lang="en-GB" altLang="en-US" sz="1400" i="1" dirty="0"/>
              <a:t>et al.</a:t>
            </a:r>
            <a:r>
              <a:rPr lang="en-GB" altLang="en-US" sz="1400" dirty="0"/>
              <a:t> (2003):</a:t>
            </a:r>
            <a:r>
              <a:rPr lang="en-GB" dirty="0">
                <a:ea typeface="ＭＳ Ｐゴシック" charset="0"/>
              </a:rPr>
              <a:t/>
            </a:r>
            <a:br>
              <a:rPr lang="en-GB" dirty="0">
                <a:ea typeface="ＭＳ Ｐゴシック" charset="0"/>
              </a:rPr>
            </a:b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59718-599E-46B4-AA20-504CF65A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371600"/>
            <a:ext cx="11210925" cy="5095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Hypnosis RCT for motor conversion </a:t>
            </a:r>
            <a:r>
              <a:rPr lang="en-GB" dirty="0" err="1">
                <a:ea typeface="ＭＳ Ｐゴシック" charset="0"/>
              </a:rPr>
              <a:t>disorder;,</a:t>
            </a:r>
            <a:r>
              <a:rPr lang="en-GB" b="1" i="1" dirty="0" err="1"/>
              <a:t>N</a:t>
            </a:r>
            <a:r>
              <a:rPr lang="en-GB" b="1" i="1" dirty="0"/>
              <a:t>=</a:t>
            </a:r>
            <a:r>
              <a:rPr lang="en-GB" b="1" dirty="0"/>
              <a:t>44</a:t>
            </a:r>
          </a:p>
          <a:p>
            <a:pPr lvl="2">
              <a:defRPr/>
            </a:pPr>
            <a:r>
              <a:rPr lang="en-GB" sz="1800" b="1" dirty="0" err="1"/>
              <a:t>Manualised</a:t>
            </a:r>
            <a:r>
              <a:rPr lang="en-GB" sz="1800" b="1" dirty="0"/>
              <a:t>, 10 weekly 1 hour sessions; 1 preparatory session; fidelity assessments</a:t>
            </a:r>
          </a:p>
          <a:p>
            <a:pPr lvl="2">
              <a:defRPr/>
            </a:pPr>
            <a:endParaRPr lang="en-GB" sz="1800" b="1" dirty="0"/>
          </a:p>
          <a:p>
            <a:pPr lvl="2">
              <a:defRPr/>
            </a:pPr>
            <a:r>
              <a:rPr lang="en-GB" sz="1800" b="1" dirty="0"/>
              <a:t>30 minutes self-hypnosis each day</a:t>
            </a:r>
          </a:p>
          <a:p>
            <a:pPr lvl="2">
              <a:defRPr/>
            </a:pPr>
            <a:endParaRPr lang="en-GB" sz="1800" b="1" dirty="0"/>
          </a:p>
          <a:p>
            <a:pPr lvl="2">
              <a:defRPr/>
            </a:pPr>
            <a:r>
              <a:rPr lang="en-GB" sz="1800" b="1" dirty="0"/>
              <a:t>Direct suggestions for symptoms alleviation; emotional expression/insight direction</a:t>
            </a:r>
          </a:p>
          <a:p>
            <a:pPr lvl="2">
              <a:defRPr/>
            </a:pPr>
            <a:endParaRPr lang="en-GB" sz="1800" b="1" dirty="0"/>
          </a:p>
          <a:p>
            <a:pPr lvl="2">
              <a:defRPr/>
            </a:pPr>
            <a:r>
              <a:rPr lang="en-GB" sz="1800" b="1" dirty="0"/>
              <a:t>Significant improvement on behavioural symptoms at end of therapy and maintained at 6 month follow-up</a:t>
            </a:r>
          </a:p>
          <a:p>
            <a:pPr lvl="2">
              <a:defRPr/>
            </a:pPr>
            <a:endParaRPr lang="en-GB" sz="1800" b="1" dirty="0"/>
          </a:p>
          <a:p>
            <a:pPr lvl="2">
              <a:defRPr/>
            </a:pPr>
            <a:r>
              <a:rPr lang="en-GB" sz="1800" b="1" dirty="0"/>
              <a:t>No significant differences on general measures of psychological pathology (SCL-90)</a:t>
            </a:r>
          </a:p>
          <a:p>
            <a:pPr lvl="3">
              <a:defRPr/>
            </a:pPr>
            <a:r>
              <a:rPr lang="en-GB" sz="1800" b="1" dirty="0"/>
              <a:t>[working on </a:t>
            </a:r>
            <a:r>
              <a:rPr lang="en-GB" sz="1800" b="1" dirty="0">
                <a:solidFill>
                  <a:srgbClr val="FFC000"/>
                </a:solidFill>
              </a:rPr>
              <a:t>mechanism</a:t>
            </a:r>
            <a:r>
              <a:rPr lang="en-GB" sz="1800" b="1" dirty="0"/>
              <a:t> directly]</a:t>
            </a:r>
          </a:p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71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7432C3C6-8CA8-481E-A4E6-8459BAA60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371475"/>
            <a:ext cx="8229600" cy="533400"/>
          </a:xfrm>
        </p:spPr>
        <p:txBody>
          <a:bodyPr/>
          <a:lstStyle/>
          <a:p>
            <a:r>
              <a:rPr lang="en-GB" altLang="en-US" dirty="0"/>
              <a:t>Hypnosis for FND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6D9727F-F356-4F8A-ADDC-A1AF1BCD0EB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42950" y="1447799"/>
            <a:ext cx="5276850" cy="5133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GB" sz="2600" dirty="0"/>
              <a:t>‘</a:t>
            </a:r>
            <a:r>
              <a:rPr lang="en-GB" altLang="en-US" sz="2600" dirty="0"/>
              <a:t>Basic</a:t>
            </a:r>
            <a:r>
              <a:rPr lang="en-GB" altLang="en-GB" sz="2600" dirty="0"/>
              <a:t>’</a:t>
            </a:r>
            <a:r>
              <a:rPr lang="en-GB" altLang="en-US" sz="2600" dirty="0"/>
              <a:t>:</a:t>
            </a:r>
            <a:endParaRPr lang="en-GB" altLang="en-US" sz="2200" dirty="0"/>
          </a:p>
          <a:p>
            <a:pPr marL="457200" lvl="1" indent="0">
              <a:lnSpc>
                <a:spcPct val="80000"/>
              </a:lnSpc>
            </a:pPr>
            <a:r>
              <a:rPr lang="en-GB" altLang="en-US" sz="2200" dirty="0"/>
              <a:t>Rapid relaxation</a:t>
            </a:r>
          </a:p>
          <a:p>
            <a:pPr marL="457200" lvl="1" indent="0">
              <a:lnSpc>
                <a:spcPct val="80000"/>
              </a:lnSpc>
            </a:pPr>
            <a:endParaRPr lang="en-GB" altLang="en-US" sz="2600" dirty="0"/>
          </a:p>
          <a:p>
            <a:pPr marL="457200" lvl="1" indent="0">
              <a:lnSpc>
                <a:spcPct val="80000"/>
              </a:lnSpc>
            </a:pPr>
            <a:r>
              <a:rPr lang="en-GB" altLang="en-US" sz="2200" dirty="0"/>
              <a:t>Positive distraction/attentional re-focussing </a:t>
            </a:r>
            <a:r>
              <a:rPr lang="en-GB" altLang="en-US" sz="2000" dirty="0"/>
              <a:t>e.g.:</a:t>
            </a:r>
          </a:p>
          <a:p>
            <a:pPr marL="857250" lvl="2" indent="0">
              <a:lnSpc>
                <a:spcPct val="80000"/>
              </a:lnSpc>
            </a:pPr>
            <a:r>
              <a:rPr lang="en-GB" altLang="en-GB" sz="2000" dirty="0"/>
              <a:t>‘</a:t>
            </a:r>
            <a:r>
              <a:rPr lang="en-GB" altLang="en-US" sz="2000" dirty="0"/>
              <a:t>safe-place</a:t>
            </a:r>
            <a:r>
              <a:rPr lang="en-GB" altLang="en-GB" sz="2000" dirty="0"/>
              <a:t>’</a:t>
            </a:r>
          </a:p>
          <a:p>
            <a:pPr marL="857250" lvl="2" indent="0">
              <a:lnSpc>
                <a:spcPct val="80000"/>
              </a:lnSpc>
            </a:pPr>
            <a:r>
              <a:rPr lang="en-GB" altLang="en-US" sz="2000" dirty="0"/>
              <a:t> pain modulation</a:t>
            </a:r>
          </a:p>
          <a:p>
            <a:pPr marL="857250" lvl="2" indent="0">
              <a:lnSpc>
                <a:spcPct val="80000"/>
              </a:lnSpc>
              <a:buNone/>
            </a:pPr>
            <a:endParaRPr lang="en-GB" altLang="en-US" sz="2400" dirty="0"/>
          </a:p>
          <a:p>
            <a:pPr marL="457200" lvl="1" indent="0">
              <a:lnSpc>
                <a:spcPct val="80000"/>
              </a:lnSpc>
            </a:pPr>
            <a:r>
              <a:rPr lang="en-GB" altLang="en-US" sz="2200" dirty="0"/>
              <a:t>Developing rapid awareness of different emotional, physical and cognitive states</a:t>
            </a:r>
          </a:p>
          <a:p>
            <a:pPr marL="457200" lvl="1" indent="0">
              <a:lnSpc>
                <a:spcPct val="80000"/>
              </a:lnSpc>
            </a:pPr>
            <a:endParaRPr lang="en-GB" altLang="en-US" sz="2200" dirty="0"/>
          </a:p>
          <a:p>
            <a:pPr marL="457200" lvl="1" indent="0">
              <a:lnSpc>
                <a:spcPct val="80000"/>
              </a:lnSpc>
            </a:pPr>
            <a:r>
              <a:rPr lang="en-GB" altLang="en-US" sz="2200" dirty="0"/>
              <a:t>Developing ‘resources states’</a:t>
            </a:r>
          </a:p>
          <a:p>
            <a:pPr marL="457200" lvl="1" indent="0">
              <a:lnSpc>
                <a:spcPct val="80000"/>
              </a:lnSpc>
            </a:pPr>
            <a:endParaRPr lang="en-GB" altLang="en-US" sz="2200" dirty="0"/>
          </a:p>
          <a:p>
            <a:pPr marL="457200" lvl="1" indent="0">
              <a:lnSpc>
                <a:spcPct val="80000"/>
              </a:lnSpc>
            </a:pPr>
            <a:endParaRPr lang="en-GB" alt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EB840D-765A-4818-923C-DC85F87E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7800"/>
            <a:ext cx="40386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Advanced:</a:t>
            </a:r>
          </a:p>
          <a:p>
            <a:pPr lvl="1">
              <a:defRPr/>
            </a:pPr>
            <a:endParaRPr lang="en-GB" dirty="0">
              <a:ea typeface="ＭＳ Ｐゴシック" charset="0"/>
            </a:endParaRPr>
          </a:p>
          <a:p>
            <a:pPr lvl="1">
              <a:defRPr/>
            </a:pPr>
            <a:r>
              <a:rPr lang="en-GB" dirty="0" err="1">
                <a:ea typeface="ＭＳ Ｐゴシック" charset="0"/>
              </a:rPr>
              <a:t>Ideo</a:t>
            </a:r>
            <a:r>
              <a:rPr lang="en-GB" dirty="0">
                <a:ea typeface="ＭＳ Ｐゴシック" charset="0"/>
              </a:rPr>
              <a:t>-motor suggestions:</a:t>
            </a:r>
          </a:p>
          <a:p>
            <a:pPr lvl="2">
              <a:defRPr/>
            </a:pPr>
            <a:r>
              <a:rPr lang="en-GB" dirty="0">
                <a:ea typeface="ＭＳ Ｐゴシック" charset="0"/>
              </a:rPr>
              <a:t>Enhancement of functioning</a:t>
            </a:r>
          </a:p>
          <a:p>
            <a:pPr lvl="2">
              <a:defRPr/>
            </a:pPr>
            <a:r>
              <a:rPr lang="en-GB" dirty="0">
                <a:ea typeface="ＭＳ Ｐゴシック" charset="0"/>
              </a:rPr>
              <a:t>Alteration of functioning</a:t>
            </a:r>
          </a:p>
          <a:p>
            <a:pPr lvl="1">
              <a:defRPr/>
            </a:pPr>
            <a:endParaRPr lang="en-GB" dirty="0">
              <a:ea typeface="ＭＳ Ｐゴシック" charset="0"/>
            </a:endParaRP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Cognitive suggestions:</a:t>
            </a:r>
          </a:p>
          <a:p>
            <a:pPr marL="914400" lvl="2" indent="0">
              <a:buNone/>
              <a:defRPr/>
            </a:pPr>
            <a:r>
              <a:rPr lang="en-GB" dirty="0">
                <a:ea typeface="ＭＳ Ｐゴシック" charset="0"/>
              </a:rPr>
              <a:t>Pre-morbid Regression/imagery to improve functioning </a:t>
            </a:r>
          </a:p>
          <a:p>
            <a:pPr lvl="2">
              <a:defRPr/>
            </a:pPr>
            <a:endParaRPr lang="en-GB" dirty="0">
              <a:ea typeface="ＭＳ Ｐゴシック" charset="0"/>
            </a:endParaRP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Recreating Dissociative experiences and teaching control</a:t>
            </a:r>
          </a:p>
          <a:p>
            <a:pPr lvl="1"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62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xmlns="" id="{23D27D69-1321-4D4D-AEDE-81F9163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8229600" cy="685800"/>
          </a:xfrm>
        </p:spPr>
        <p:txBody>
          <a:bodyPr/>
          <a:lstStyle/>
          <a:p>
            <a:r>
              <a:rPr lang="en-GB" altLang="en-US" dirty="0"/>
              <a:t>A typical Hypnosis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5D3C1-F8DB-4C3E-B497-8D1D459C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276350"/>
            <a:ext cx="9610725" cy="52387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400" b="1" dirty="0"/>
              <a:t>Develop an individualised hypnotic script:</a:t>
            </a:r>
          </a:p>
          <a:p>
            <a:pPr lvl="1">
              <a:lnSpc>
                <a:spcPct val="80000"/>
              </a:lnSpc>
            </a:pPr>
            <a:r>
              <a:rPr lang="en-GB" altLang="en-US" b="1" dirty="0">
                <a:cs typeface="MS PGothic" panose="020B0600070205080204" pitchFamily="34" charset="-128"/>
              </a:rPr>
              <a:t>Based upon aims of session (e.g. relaxation, </a:t>
            </a:r>
            <a:r>
              <a:rPr lang="en-GB" altLang="en-GB" b="1" dirty="0">
                <a:cs typeface="MS PGothic" panose="020B0600070205080204" pitchFamily="34" charset="-128"/>
              </a:rPr>
              <a:t>‘</a:t>
            </a:r>
            <a:r>
              <a:rPr lang="en-GB" altLang="en-US" b="1" dirty="0">
                <a:cs typeface="MS PGothic" panose="020B0600070205080204" pitchFamily="34" charset="-128"/>
              </a:rPr>
              <a:t>safe place</a:t>
            </a:r>
            <a:r>
              <a:rPr lang="en-GB" altLang="en-GB" b="1" dirty="0">
                <a:cs typeface="MS PGothic" panose="020B0600070205080204" pitchFamily="34" charset="-128"/>
              </a:rPr>
              <a:t>’</a:t>
            </a:r>
            <a:r>
              <a:rPr lang="en-GB" altLang="en-US" b="1" dirty="0">
                <a:cs typeface="MS PGothic" panose="020B0600070205080204" pitchFamily="34" charset="-128"/>
              </a:rPr>
              <a:t>, symptom focussed, resource development, symptom modulation; symptom creation and removal)</a:t>
            </a:r>
          </a:p>
          <a:p>
            <a:pPr lvl="1">
              <a:lnSpc>
                <a:spcPct val="80000"/>
              </a:lnSpc>
            </a:pPr>
            <a:endParaRPr lang="en-GB" altLang="en-US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GB" b="1" dirty="0">
                <a:cs typeface="MS PGothic" panose="020B0600070205080204" pitchFamily="34" charset="-128"/>
              </a:rPr>
              <a:t>‘</a:t>
            </a:r>
            <a:r>
              <a:rPr lang="en-GB" altLang="en-US" b="1" dirty="0">
                <a:cs typeface="MS PGothic" panose="020B0600070205080204" pitchFamily="34" charset="-128"/>
              </a:rPr>
              <a:t>Induction</a:t>
            </a:r>
            <a:r>
              <a:rPr lang="en-GB" altLang="en-GB" b="1" dirty="0">
                <a:cs typeface="MS PGothic" panose="020B0600070205080204" pitchFamily="34" charset="-128"/>
              </a:rPr>
              <a:t>’</a:t>
            </a:r>
            <a:r>
              <a:rPr lang="en-GB" altLang="en-US" b="1" dirty="0">
                <a:cs typeface="MS PGothic" panose="020B0600070205080204" pitchFamily="34" charset="-128"/>
              </a:rPr>
              <a:t> </a:t>
            </a:r>
            <a:r>
              <a:rPr lang="mr-IN" altLang="en-US" b="1" dirty="0">
                <a:cs typeface="MS PGothic" panose="020B0600070205080204" pitchFamily="34" charset="-128"/>
              </a:rPr>
              <a:t>–</a:t>
            </a:r>
            <a:r>
              <a:rPr lang="en-GB" altLang="en-US" b="1" dirty="0">
                <a:cs typeface="MS PGothic" panose="020B0600070205080204" pitchFamily="34" charset="-128"/>
              </a:rPr>
              <a:t> usually body scan/muscle relaxation suggestions (need to be aware of any contra-indications which might cause distress)</a:t>
            </a:r>
          </a:p>
          <a:p>
            <a:pPr lvl="1">
              <a:lnSpc>
                <a:spcPct val="80000"/>
              </a:lnSpc>
            </a:pPr>
            <a:endParaRPr lang="en-GB" altLang="en-US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GB" b="1" dirty="0">
                <a:cs typeface="MS PGothic" panose="020B0600070205080204" pitchFamily="34" charset="-128"/>
              </a:rPr>
              <a:t>‘</a:t>
            </a:r>
            <a:r>
              <a:rPr lang="en-GB" altLang="en-US" b="1" dirty="0">
                <a:cs typeface="MS PGothic" panose="020B0600070205080204" pitchFamily="34" charset="-128"/>
              </a:rPr>
              <a:t>Deepeners</a:t>
            </a:r>
            <a:r>
              <a:rPr lang="en-GB" altLang="en-GB" b="1" dirty="0">
                <a:cs typeface="MS PGothic" panose="020B0600070205080204" pitchFamily="34" charset="-128"/>
              </a:rPr>
              <a:t>’</a:t>
            </a:r>
            <a:r>
              <a:rPr lang="en-GB" altLang="en-US" b="1" dirty="0">
                <a:cs typeface="MS PGothic" panose="020B0600070205080204" pitchFamily="34" charset="-128"/>
              </a:rPr>
              <a:t> </a:t>
            </a:r>
            <a:r>
              <a:rPr lang="mr-IN" altLang="en-US" b="1" dirty="0">
                <a:cs typeface="MS PGothic" panose="020B0600070205080204" pitchFamily="34" charset="-128"/>
              </a:rPr>
              <a:t>–</a:t>
            </a:r>
            <a:r>
              <a:rPr lang="en-GB" altLang="en-US" b="1" dirty="0">
                <a:cs typeface="MS PGothic" panose="020B0600070205080204" pitchFamily="34" charset="-128"/>
              </a:rPr>
              <a:t> (e.g. suggestions for ideomotor imagery, deeper relaxation; going through doors, counting, intensity dial)</a:t>
            </a:r>
          </a:p>
          <a:p>
            <a:pPr lvl="1">
              <a:lnSpc>
                <a:spcPct val="80000"/>
              </a:lnSpc>
            </a:pPr>
            <a:endParaRPr lang="en-GB" altLang="en-US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b="1" dirty="0">
                <a:cs typeface="MS PGothic" panose="020B0600070205080204" pitchFamily="34" charset="-128"/>
              </a:rPr>
              <a:t>Imagery; suggestions (direct &amp; indirect) &amp; post hypnotic suggestions</a:t>
            </a:r>
          </a:p>
          <a:p>
            <a:pPr lvl="1">
              <a:lnSpc>
                <a:spcPct val="80000"/>
              </a:lnSpc>
            </a:pPr>
            <a:endParaRPr lang="en-GB" altLang="en-US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b="1" dirty="0">
                <a:cs typeface="MS PGothic" panose="020B0600070205080204" pitchFamily="34" charset="-128"/>
              </a:rPr>
              <a:t>Exit</a:t>
            </a:r>
          </a:p>
          <a:p>
            <a:pPr lvl="1">
              <a:lnSpc>
                <a:spcPct val="80000"/>
              </a:lnSpc>
            </a:pPr>
            <a:endParaRPr lang="en-GB" altLang="en-US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b="1" dirty="0">
                <a:solidFill>
                  <a:srgbClr val="FF6600"/>
                </a:solidFill>
                <a:cs typeface="MS PGothic" panose="020B0600070205080204" pitchFamily="34" charset="-128"/>
              </a:rPr>
              <a:t>HYPNOSIS CAN </a:t>
            </a:r>
            <a:r>
              <a:rPr lang="en-GB" altLang="en-US" sz="1500" b="1" dirty="0">
                <a:solidFill>
                  <a:srgbClr val="FF6600"/>
                </a:solidFill>
                <a:cs typeface="MS PGothic" panose="020B0600070205080204" pitchFamily="34" charset="-128"/>
              </a:rPr>
              <a:t>TRIGGER DISSOCIATIVE OR CONVERSION SYMPTOMS; TRAUMATIC IMAGES; ABREACTION</a:t>
            </a:r>
          </a:p>
          <a:p>
            <a:pPr lvl="1">
              <a:lnSpc>
                <a:spcPct val="80000"/>
              </a:lnSpc>
            </a:pPr>
            <a:endParaRPr lang="en-GB" altLang="en-US" sz="1500" dirty="0"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15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C2E32-1B7D-457C-9D6C-5223DE24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28600"/>
            <a:ext cx="9420225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ea typeface="ＭＳ Ｐゴシック" charset="0"/>
              </a:rPr>
              <a:t>Hypnotic strategies for working with FND</a:t>
            </a:r>
            <a:r>
              <a:rPr lang="en-GB" dirty="0">
                <a:ea typeface="ＭＳ Ｐゴシック" charset="0"/>
              </a:rPr>
              <a:t/>
            </a:r>
            <a:br>
              <a:rPr lang="en-GB" dirty="0">
                <a:ea typeface="ＭＳ Ｐゴシック" charset="0"/>
              </a:rPr>
            </a:br>
            <a:r>
              <a:rPr lang="en-GB" sz="1600" dirty="0" err="1">
                <a:ea typeface="ＭＳ Ｐゴシック" charset="0"/>
              </a:rPr>
              <a:t>Moene</a:t>
            </a:r>
            <a:r>
              <a:rPr lang="en-GB" sz="1600" dirty="0">
                <a:ea typeface="ＭＳ Ｐゴシック" charset="0"/>
              </a:rPr>
              <a:t> </a:t>
            </a:r>
            <a:r>
              <a:rPr lang="en-GB" sz="1600" i="1" dirty="0">
                <a:ea typeface="ＭＳ Ｐゴシック" charset="0"/>
              </a:rPr>
              <a:t>et al.</a:t>
            </a:r>
            <a:r>
              <a:rPr lang="en-GB" sz="1600" dirty="0">
                <a:ea typeface="ＭＳ Ｐゴシック" charset="0"/>
              </a:rPr>
              <a:t> (2008); adapted from </a:t>
            </a:r>
            <a:r>
              <a:rPr lang="en-GB" sz="1600" dirty="0" err="1">
                <a:ea typeface="ＭＳ Ｐゴシック" charset="0"/>
              </a:rPr>
              <a:t>Deeley</a:t>
            </a:r>
            <a:r>
              <a:rPr lang="en-GB" sz="1600" dirty="0">
                <a:ea typeface="ＭＳ Ｐゴシック" charset="0"/>
              </a:rPr>
              <a:t>, Q. (2016)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xmlns="" id="{B090442F-C25E-4844-93F4-23A9E1543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428750"/>
            <a:ext cx="9420225" cy="5200650"/>
          </a:xfrm>
        </p:spPr>
        <p:txBody>
          <a:bodyPr>
            <a:normAutofit/>
          </a:bodyPr>
          <a:lstStyle/>
          <a:p>
            <a:r>
              <a:rPr lang="en-GB" altLang="en-US" dirty="0"/>
              <a:t>Motor FND:</a:t>
            </a:r>
          </a:p>
          <a:p>
            <a:pPr lvl="1"/>
            <a:endParaRPr lang="en-GB" altLang="en-US" sz="2400" b="1" dirty="0">
              <a:cs typeface="MS PGothic" panose="020B0600070205080204" pitchFamily="34" charset="-128"/>
            </a:endParaRPr>
          </a:p>
          <a:p>
            <a:pPr lvl="1"/>
            <a:r>
              <a:rPr lang="en-GB" altLang="en-US" sz="2400" b="1" dirty="0">
                <a:cs typeface="MS PGothic" panose="020B0600070205080204" pitchFamily="34" charset="-128"/>
              </a:rPr>
              <a:t>Direct attention upon affected limb; encourage awareness of sensation/movement; positively reinforce</a:t>
            </a:r>
          </a:p>
          <a:p>
            <a:pPr lvl="1"/>
            <a:endParaRPr lang="en-GB" altLang="en-US" sz="2400" b="1" dirty="0">
              <a:cs typeface="MS PGothic" panose="020B0600070205080204" pitchFamily="34" charset="-128"/>
            </a:endParaRPr>
          </a:p>
          <a:p>
            <a:pPr lvl="1"/>
            <a:r>
              <a:rPr lang="en-GB" altLang="en-US" sz="2400" b="1" dirty="0">
                <a:cs typeface="MS PGothic" panose="020B0600070205080204" pitchFamily="34" charset="-128"/>
              </a:rPr>
              <a:t>Direct attention upon non-affected limb; encourage awareness of sensation/movement; positively reinforce; suggest that these sensations will flow/transfer to the unaffected limb (hypnotic variation of mirror box intervention!)</a:t>
            </a:r>
          </a:p>
          <a:p>
            <a:pPr lvl="1"/>
            <a:endParaRPr lang="en-GB" altLang="en-US" dirty="0">
              <a:cs typeface="MS PGothic" panose="020B0600070205080204" pitchFamily="34" charset="-128"/>
            </a:endParaRPr>
          </a:p>
          <a:p>
            <a:pPr lvl="1"/>
            <a:endParaRPr lang="en-GB" altLang="en-US" dirty="0"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38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DC260-8CBF-49D5-9689-324AF86C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8575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>
                <a:ea typeface="ＭＳ Ｐゴシック" charset="0"/>
              </a:rPr>
              <a:t>Hypnotic strategies for working with FND </a:t>
            </a:r>
            <a:r>
              <a:rPr lang="en-GB" sz="1300" dirty="0" err="1">
                <a:ea typeface="ＭＳ Ｐゴシック" charset="0"/>
              </a:rPr>
              <a:t>Moene</a:t>
            </a:r>
            <a:r>
              <a:rPr lang="en-GB" sz="1300" dirty="0">
                <a:ea typeface="ＭＳ Ｐゴシック" charset="0"/>
              </a:rPr>
              <a:t> </a:t>
            </a:r>
            <a:r>
              <a:rPr lang="en-GB" sz="1300" i="1" dirty="0">
                <a:ea typeface="ＭＳ Ｐゴシック" charset="0"/>
              </a:rPr>
              <a:t>et al.</a:t>
            </a:r>
            <a:r>
              <a:rPr lang="en-GB" sz="1300" dirty="0">
                <a:ea typeface="ＭＳ Ｐゴシック" charset="0"/>
              </a:rPr>
              <a:t> (2008); adapted from </a:t>
            </a:r>
            <a:r>
              <a:rPr lang="en-GB" sz="1300" dirty="0" err="1">
                <a:ea typeface="ＭＳ Ｐゴシック" charset="0"/>
              </a:rPr>
              <a:t>Deeley</a:t>
            </a:r>
            <a:r>
              <a:rPr lang="en-GB" sz="1300" dirty="0">
                <a:ea typeface="ＭＳ Ｐゴシック" charset="0"/>
              </a:rPr>
              <a:t>, Q.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A521CF-B1F0-4522-93E9-B035731D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76350"/>
            <a:ext cx="9696450" cy="5200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200" dirty="0"/>
              <a:t>Motor FND:</a:t>
            </a:r>
          </a:p>
          <a:p>
            <a:pPr lvl="1">
              <a:lnSpc>
                <a:spcPct val="80000"/>
              </a:lnSpc>
            </a:pPr>
            <a:r>
              <a:rPr lang="en-GB" altLang="en-US" sz="1900" b="1" dirty="0">
                <a:cs typeface="MS PGothic" panose="020B0600070205080204" pitchFamily="34" charset="-128"/>
              </a:rPr>
              <a:t>Imagination of normal functioning in the past (used in successful mental imagery retraining in stroke); stimulating pre-motor circuits by strong, memory reinforced imagery</a:t>
            </a:r>
          </a:p>
          <a:p>
            <a:pPr lvl="1">
              <a:lnSpc>
                <a:spcPct val="80000"/>
              </a:lnSpc>
            </a:pPr>
            <a:endParaRPr lang="en-GB" altLang="en-US" sz="1900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1900" b="1" dirty="0">
                <a:cs typeface="MS PGothic" panose="020B0600070205080204" pitchFamily="34" charset="-128"/>
              </a:rPr>
              <a:t>Relaxation: [be creative!] general relaxation; specific relaxation of target areas (e.g. of functional spasticity)</a:t>
            </a:r>
          </a:p>
          <a:p>
            <a:pPr lvl="1">
              <a:lnSpc>
                <a:spcPct val="80000"/>
              </a:lnSpc>
            </a:pPr>
            <a:endParaRPr lang="en-GB" altLang="en-US" sz="1900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1900" b="1" dirty="0">
                <a:cs typeface="MS PGothic" panose="020B0600070205080204" pitchFamily="34" charset="-128"/>
              </a:rPr>
              <a:t>Imagination: using imagery to increase function in novel ways (</a:t>
            </a:r>
            <a:r>
              <a:rPr lang="en-GB" altLang="en-US" sz="1900" b="1" dirty="0" err="1">
                <a:cs typeface="MS PGothic" panose="020B0600070205080204" pitchFamily="34" charset="-128"/>
              </a:rPr>
              <a:t>e.g.rolling</a:t>
            </a:r>
            <a:r>
              <a:rPr lang="en-GB" altLang="en-US" sz="1900" b="1" dirty="0">
                <a:cs typeface="MS PGothic" panose="020B0600070205080204" pitchFamily="34" charset="-128"/>
              </a:rPr>
              <a:t> a ball with foot, balloon in hand)</a:t>
            </a:r>
          </a:p>
          <a:p>
            <a:pPr lvl="1">
              <a:lnSpc>
                <a:spcPct val="80000"/>
              </a:lnSpc>
            </a:pPr>
            <a:endParaRPr lang="en-GB" altLang="en-US" sz="1900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1900" b="1" dirty="0">
                <a:cs typeface="MS PGothic" panose="020B0600070205080204" pitchFamily="34" charset="-128"/>
              </a:rPr>
              <a:t>Functional tremor/shaking:</a:t>
            </a:r>
          </a:p>
          <a:p>
            <a:pPr lvl="2">
              <a:lnSpc>
                <a:spcPct val="80000"/>
              </a:lnSpc>
            </a:pPr>
            <a:r>
              <a:rPr lang="en-GB" altLang="en-GB" b="1" dirty="0">
                <a:cs typeface="MS PGothic" panose="020B0600070205080204" pitchFamily="34" charset="-128"/>
              </a:rPr>
              <a:t>‘</a:t>
            </a:r>
            <a:r>
              <a:rPr lang="en-GB" altLang="en-US" b="1" dirty="0">
                <a:cs typeface="MS PGothic" panose="020B0600070205080204" pitchFamily="34" charset="-128"/>
              </a:rPr>
              <a:t>Letting go</a:t>
            </a:r>
            <a:r>
              <a:rPr lang="en-GB" altLang="en-GB" b="1" dirty="0">
                <a:cs typeface="MS PGothic" panose="020B0600070205080204" pitchFamily="34" charset="-128"/>
              </a:rPr>
              <a:t>’</a:t>
            </a:r>
            <a:r>
              <a:rPr lang="en-GB" altLang="en-US" b="1" dirty="0">
                <a:cs typeface="MS PGothic" panose="020B0600070205080204" pitchFamily="34" charset="-128"/>
              </a:rPr>
              <a:t> </a:t>
            </a:r>
            <a:r>
              <a:rPr lang="mr-IN" altLang="en-US" b="1" dirty="0">
                <a:cs typeface="MS PGothic" panose="020B0600070205080204" pitchFamily="34" charset="-128"/>
              </a:rPr>
              <a:t>–</a:t>
            </a:r>
            <a:r>
              <a:rPr lang="en-GB" altLang="en-US" b="1" dirty="0">
                <a:cs typeface="MS PGothic" panose="020B0600070205080204" pitchFamily="34" charset="-128"/>
              </a:rPr>
              <a:t> relaxing, not resisting, shaking off (tensing increases symptoms)</a:t>
            </a:r>
          </a:p>
          <a:p>
            <a:pPr lvl="2">
              <a:lnSpc>
                <a:spcPct val="80000"/>
              </a:lnSpc>
            </a:pPr>
            <a:r>
              <a:rPr lang="en-GB" altLang="en-US" b="1" dirty="0">
                <a:cs typeface="MS PGothic" panose="020B0600070205080204" pitchFamily="34" charset="-128"/>
              </a:rPr>
              <a:t>Incongruent imagery (e.g. </a:t>
            </a:r>
            <a:r>
              <a:rPr lang="en-GB" altLang="en-US" b="1" dirty="0">
                <a:solidFill>
                  <a:srgbClr val="FFC000"/>
                </a:solidFill>
                <a:cs typeface="MS PGothic" panose="020B0600070205080204" pitchFamily="34" charset="-128"/>
              </a:rPr>
              <a:t>imagining limbs as heavy an flaccid to reduce movement </a:t>
            </a:r>
            <a:r>
              <a:rPr lang="mr-IN" altLang="en-US" b="1" dirty="0">
                <a:solidFill>
                  <a:srgbClr val="FFC000"/>
                </a:solidFill>
                <a:cs typeface="MS PGothic" panose="020B0600070205080204" pitchFamily="34" charset="-128"/>
              </a:rPr>
              <a:t>–</a:t>
            </a:r>
            <a:r>
              <a:rPr lang="en-GB" altLang="en-US" b="1" dirty="0">
                <a:solidFill>
                  <a:srgbClr val="FFC000"/>
                </a:solidFill>
                <a:cs typeface="MS PGothic" panose="020B0600070205080204" pitchFamily="34" charset="-128"/>
              </a:rPr>
              <a:t> similar to HRT in Tourette</a:t>
            </a:r>
            <a:r>
              <a:rPr lang="en-GB" altLang="en-GB" b="1" dirty="0">
                <a:solidFill>
                  <a:srgbClr val="FFC000"/>
                </a:solidFill>
                <a:cs typeface="MS PGothic" panose="020B0600070205080204" pitchFamily="34" charset="-128"/>
              </a:rPr>
              <a:t>’</a:t>
            </a:r>
            <a:r>
              <a:rPr lang="en-GB" altLang="en-US" b="1" dirty="0">
                <a:solidFill>
                  <a:srgbClr val="FFC000"/>
                </a:solidFill>
                <a:cs typeface="MS PGothic" panose="020B0600070205080204" pitchFamily="34" charset="-128"/>
              </a:rPr>
              <a:t>s intervention</a:t>
            </a:r>
            <a:r>
              <a:rPr lang="en-GB" altLang="en-US" b="1" dirty="0">
                <a:cs typeface="MS PGothic" panose="020B0600070205080204" pitchFamily="34" charset="-128"/>
              </a:rPr>
              <a:t>)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GB" altLang="en-US" dirty="0"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3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xmlns="" id="{0131288C-E840-43B7-B592-5FE7C107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04800"/>
            <a:ext cx="8229600" cy="1085850"/>
          </a:xfrm>
        </p:spPr>
        <p:txBody>
          <a:bodyPr/>
          <a:lstStyle/>
          <a:p>
            <a:r>
              <a:rPr lang="en-GB" altLang="en-US" sz="3200" dirty="0"/>
              <a:t>Hypnotic strategies for working with FND </a:t>
            </a:r>
            <a:r>
              <a:rPr lang="en-GB" sz="1200" dirty="0" err="1">
                <a:solidFill>
                  <a:srgbClr val="EBEBEB"/>
                </a:solidFill>
                <a:ea typeface="ＭＳ Ｐゴシック" charset="0"/>
              </a:rPr>
              <a:t>Moene</a:t>
            </a:r>
            <a:r>
              <a:rPr lang="en-GB" sz="1200" dirty="0">
                <a:solidFill>
                  <a:srgbClr val="EBEBEB"/>
                </a:solidFill>
                <a:ea typeface="ＭＳ Ｐゴシック" charset="0"/>
              </a:rPr>
              <a:t> </a:t>
            </a:r>
            <a:r>
              <a:rPr lang="en-GB" sz="1200" i="1" dirty="0">
                <a:solidFill>
                  <a:srgbClr val="EBEBEB"/>
                </a:solidFill>
                <a:ea typeface="ＭＳ Ｐゴシック" charset="0"/>
              </a:rPr>
              <a:t>et al.</a:t>
            </a:r>
            <a:r>
              <a:rPr lang="en-GB" sz="1200" dirty="0">
                <a:solidFill>
                  <a:srgbClr val="EBEBEB"/>
                </a:solidFill>
                <a:ea typeface="ＭＳ Ｐゴシック" charset="0"/>
              </a:rPr>
              <a:t> (2008); adapted from Deeley, Q. (2016)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/>
              <a:t/>
            </a:r>
            <a:br>
              <a:rPr lang="en-GB" altLang="en-US" sz="3200" dirty="0"/>
            </a:b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785F6-187B-4592-9A1F-90106394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76400"/>
            <a:ext cx="11144250" cy="4781550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</a:pPr>
            <a:endParaRPr lang="en-GB" altLang="en-US" sz="1700" dirty="0">
              <a:cs typeface="MS PGothic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/>
              <a:t>Dissociative NES:</a:t>
            </a:r>
          </a:p>
          <a:p>
            <a:pPr lvl="1">
              <a:lnSpc>
                <a:spcPct val="80000"/>
              </a:lnSpc>
            </a:pPr>
            <a:endParaRPr lang="en-GB" altLang="en-US" sz="2000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2000" b="1" dirty="0">
                <a:cs typeface="MS PGothic" panose="020B0600070205080204" pitchFamily="34" charset="-128"/>
              </a:rPr>
              <a:t>Recreating or recalling dissociative state/event to gain mastery (perhaps using grounding techniques or attentional control)</a:t>
            </a:r>
          </a:p>
          <a:p>
            <a:pPr lvl="1">
              <a:lnSpc>
                <a:spcPct val="80000"/>
              </a:lnSpc>
            </a:pPr>
            <a:endParaRPr lang="en-GB" altLang="en-US" sz="2000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2000" b="1" dirty="0">
                <a:cs typeface="MS PGothic" panose="020B0600070205080204" pitchFamily="34" charset="-128"/>
              </a:rPr>
              <a:t>Facilitating awareness of trauma images to gain mastery (e.g. desensitization, imagery restructuring, resource overlay; linking past trauma imagery with current symptoms </a:t>
            </a:r>
            <a:r>
              <a:rPr lang="mr-IN" altLang="en-US" sz="2000" b="1" dirty="0">
                <a:cs typeface="MS PGothic" panose="020B0600070205080204" pitchFamily="34" charset="-128"/>
              </a:rPr>
              <a:t>–</a:t>
            </a:r>
            <a:r>
              <a:rPr lang="en-GB" altLang="en-US" sz="2000" b="1" dirty="0">
                <a:cs typeface="MS PGothic" panose="020B0600070205080204" pitchFamily="34" charset="-128"/>
              </a:rPr>
              <a:t> EMDR type procedures)</a:t>
            </a:r>
          </a:p>
          <a:p>
            <a:pPr lvl="1">
              <a:lnSpc>
                <a:spcPct val="80000"/>
              </a:lnSpc>
            </a:pPr>
            <a:endParaRPr lang="en-GB" altLang="en-US" sz="2000" b="1" dirty="0">
              <a:cs typeface="MS PGothic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2000" b="1" dirty="0">
                <a:cs typeface="MS PGothic" panose="020B0600070205080204" pitchFamily="34" charset="-128"/>
              </a:rPr>
              <a:t>Altering perception of prodromal symptoms</a:t>
            </a:r>
          </a:p>
          <a:p>
            <a:pPr lvl="1">
              <a:lnSpc>
                <a:spcPct val="80000"/>
              </a:lnSpc>
            </a:pPr>
            <a:endParaRPr lang="en-GB" altLang="en-US" sz="2000" dirty="0"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8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E4C1986C-7CA3-42C7-A7F9-5246D2354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257176"/>
            <a:ext cx="3829050" cy="533400"/>
          </a:xfrm>
        </p:spPr>
        <p:txBody>
          <a:bodyPr/>
          <a:lstStyle/>
          <a:p>
            <a:r>
              <a:rPr lang="en-GB" altLang="en-US" dirty="0"/>
              <a:t>Conclusions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xmlns="" id="{1B22C421-7632-46D5-AE22-42711798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42999"/>
            <a:ext cx="9744075" cy="5191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/>
              <a:t>Hypnosis has reliable, demonstrable cognitive neuropsychological properties as evidenced in cognitive experiments as well as imaging studies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/>
              <a:t>Works at a primary process level with </a:t>
            </a:r>
            <a:r>
              <a:rPr lang="en-GB" altLang="en-US" sz="2400" b="1" dirty="0">
                <a:solidFill>
                  <a:srgbClr val="FFC000"/>
                </a:solidFill>
              </a:rPr>
              <a:t>Dissociation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ja-JP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/>
              <a:t>Hypnosis is already used as part of other </a:t>
            </a:r>
            <a:r>
              <a:rPr lang="ja-JP" altLang="en-GB" sz="2400" dirty="0"/>
              <a:t>‘</a:t>
            </a:r>
            <a:r>
              <a:rPr lang="en-GB" altLang="ja-JP" sz="2400" dirty="0"/>
              <a:t>mainstream</a:t>
            </a:r>
            <a:r>
              <a:rPr lang="ja-JP" altLang="en-GB" sz="2400" dirty="0"/>
              <a:t>’</a:t>
            </a:r>
            <a:r>
              <a:rPr lang="en-GB" altLang="ja-JP" sz="2400" dirty="0"/>
              <a:t> psychological interventions &amp; can be used with co-morbid conditions such as </a:t>
            </a:r>
            <a:r>
              <a:rPr lang="en-GB" altLang="ja-JP" sz="2400" b="1" dirty="0"/>
              <a:t>PAIN &amp; IBS, ‘stress’ (via relaxation)</a:t>
            </a:r>
            <a:endParaRPr lang="en-GB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altLang="ja-JP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ja-JP" sz="1800" dirty="0"/>
          </a:p>
          <a:p>
            <a:pPr>
              <a:lnSpc>
                <a:spcPct val="80000"/>
              </a:lnSpc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4507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0D295-D724-4EA1-BCD6-B45F7AF4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7457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1038B5-9244-48EB-9DEB-1A8A913A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9250"/>
            <a:ext cx="8946541" cy="49720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ja-JP" sz="2400" dirty="0"/>
              <a:t>Works on </a:t>
            </a:r>
            <a:r>
              <a:rPr lang="en-GB" altLang="ja-JP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mechanism</a:t>
            </a:r>
            <a:r>
              <a:rPr lang="en-GB" altLang="ja-JP" sz="2400" dirty="0"/>
              <a:t>, so don’t need to worry so much about </a:t>
            </a:r>
            <a:r>
              <a:rPr lang="en-GB" altLang="ja-JP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cause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altLang="en-US" sz="2400" dirty="0">
              <a:cs typeface="MS PGothic" panose="020B060007020508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/>
              <a:t>Preliminary evidence of effectiveness in treating FND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/>
              <a:t>Can be used by variety of </a:t>
            </a:r>
            <a:r>
              <a:rPr lang="en-GB" altLang="en-US" sz="2400" dirty="0" err="1"/>
              <a:t>Helthcare</a:t>
            </a:r>
            <a:r>
              <a:rPr lang="en-GB" altLang="en-US" sz="2400" dirty="0"/>
              <a:t> professionals, not just Psychologists/Psychiatrists (</a:t>
            </a:r>
            <a:r>
              <a:rPr lang="en-GB" altLang="en-US" sz="2400" b="1" dirty="0">
                <a:solidFill>
                  <a:srgbClr val="FFC000"/>
                </a:solidFill>
              </a:rPr>
              <a:t>Physio, OT, SALT, Neurologists</a:t>
            </a:r>
            <a:r>
              <a:rPr lang="en-GB" altLang="en-US" sz="24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/>
              <a:t>Empowering – self hypnosis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sz="2400" b="1" dirty="0"/>
              <a:t>Need larger, RCTs to get it ‘on the main stage’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107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61865FC7-BA0C-47B0-A848-12315664F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1540" y="609600"/>
            <a:ext cx="8229600" cy="533400"/>
          </a:xfrm>
        </p:spPr>
        <p:txBody>
          <a:bodyPr/>
          <a:lstStyle/>
          <a:p>
            <a:r>
              <a:rPr lang="en-GB" altLang="en-US" dirty="0"/>
              <a:t>What is Hypnosis?</a:t>
            </a:r>
          </a:p>
        </p:txBody>
      </p:sp>
      <p:sp>
        <p:nvSpPr>
          <p:cNvPr id="15364" name="Content Placeholder 3">
            <a:extLst>
              <a:ext uri="{FF2B5EF4-FFF2-40B4-BE49-F238E27FC236}">
                <a16:creationId xmlns:a16="http://schemas.microsoft.com/office/drawing/2014/main" xmlns="" id="{DABF762C-02CD-4812-960B-24468188298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725" y="1600200"/>
            <a:ext cx="10471785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1300" dirty="0"/>
          </a:p>
          <a:p>
            <a:pPr>
              <a:spcBef>
                <a:spcPts val="0"/>
              </a:spcBef>
            </a:pPr>
            <a:r>
              <a:rPr lang="en-GB" altLang="en-US" sz="2000" dirty="0"/>
              <a:t>Hypnosis aims to inculcate a </a:t>
            </a:r>
            <a:r>
              <a:rPr lang="en-GB" altLang="en-US" sz="2000" b="1" i="1" dirty="0"/>
              <a:t>controlled, </a:t>
            </a:r>
            <a:r>
              <a:rPr lang="en-GB" altLang="en-US" sz="2000" dirty="0"/>
              <a:t>volitional </a:t>
            </a:r>
            <a:r>
              <a:rPr lang="en-GB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dissociative</a:t>
            </a:r>
            <a:r>
              <a:rPr lang="en-GB" altLang="en-US" sz="2000" dirty="0"/>
              <a:t>, yet focussed state (trance) – based upon controlled attentional processes via </a:t>
            </a:r>
            <a:r>
              <a:rPr lang="en-GB" altLang="en-US" sz="2000" b="1" i="1" dirty="0">
                <a:solidFill>
                  <a:srgbClr val="FFC000"/>
                </a:solidFill>
              </a:rPr>
              <a:t>suggestion</a:t>
            </a:r>
            <a:endParaRPr lang="en-GB" altLang="en-US" sz="2000" b="1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altLang="en-US" sz="2000" dirty="0"/>
          </a:p>
          <a:p>
            <a:pPr>
              <a:spcBef>
                <a:spcPts val="0"/>
              </a:spcBef>
            </a:pPr>
            <a:endParaRPr lang="en-GB" altLang="en-US" sz="2000" dirty="0"/>
          </a:p>
          <a:p>
            <a:pPr>
              <a:spcBef>
                <a:spcPts val="0"/>
              </a:spcBef>
            </a:pPr>
            <a:r>
              <a:rPr lang="en-GB" altLang="en-US" sz="2000" dirty="0"/>
              <a:t>Trance states are everyday occurrences (e.g. daydreaming)</a:t>
            </a:r>
          </a:p>
          <a:p>
            <a:pPr>
              <a:spcBef>
                <a:spcPts val="0"/>
              </a:spcBef>
            </a:pPr>
            <a:endParaRPr lang="en-GB" altLang="en-US" sz="2000" dirty="0"/>
          </a:p>
          <a:p>
            <a:pPr>
              <a:spcBef>
                <a:spcPts val="0"/>
              </a:spcBef>
            </a:pPr>
            <a:endParaRPr lang="en-GB" altLang="en-US" sz="2000" dirty="0"/>
          </a:p>
          <a:p>
            <a:pPr>
              <a:spcBef>
                <a:spcPts val="0"/>
              </a:spcBef>
            </a:pPr>
            <a:r>
              <a:rPr lang="en-GB" altLang="en-US" sz="2000" dirty="0"/>
              <a:t>Clinical Hypnosis as an adjunct to psychological and physical therapies (</a:t>
            </a:r>
            <a:r>
              <a:rPr lang="en-GB" altLang="en-US" sz="2000" b="1" dirty="0"/>
              <a:t>please note Physio, OT, SLT, Neurology, Nurse colleagues!</a:t>
            </a:r>
            <a:r>
              <a:rPr lang="en-GB" altLang="en-US" sz="2000" dirty="0"/>
              <a:t>)</a:t>
            </a:r>
            <a:endParaRPr lang="en-GB" altLang="en-US" sz="1800" b="1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endParaRPr lang="en-GB" altLang="en-US" sz="2000" dirty="0"/>
          </a:p>
          <a:p>
            <a:pPr>
              <a:spcBef>
                <a:spcPts val="0"/>
              </a:spcBef>
            </a:pPr>
            <a:endParaRPr lang="en-GB" altLang="en-US" sz="2000" dirty="0"/>
          </a:p>
          <a:p>
            <a:pPr>
              <a:spcBef>
                <a:spcPts val="0"/>
              </a:spcBef>
            </a:pPr>
            <a:r>
              <a:rPr lang="en-GB" altLang="en-US" sz="2000" dirty="0"/>
              <a:t>But can have a more direct role in treating FND, due to the similar underlying neurocognitive mechanisms involved in both</a:t>
            </a:r>
          </a:p>
        </p:txBody>
      </p:sp>
    </p:spTree>
    <p:extLst>
      <p:ext uri="{BB962C8B-B14F-4D97-AF65-F5344CB8AC3E}">
        <p14:creationId xmlns:p14="http://schemas.microsoft.com/office/powerpoint/2010/main" xmlns="" val="132711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73E75-A329-44FC-8E64-70DE1B44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want to try hypnosis…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667DE-F30B-4A89-9C3D-19B7E08B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2076"/>
            <a:ext cx="8946541" cy="4886324"/>
          </a:xfrm>
        </p:spPr>
        <p:txBody>
          <a:bodyPr>
            <a:normAutofit/>
          </a:bodyPr>
          <a:lstStyle/>
          <a:p>
            <a:r>
              <a:rPr lang="en-GB" dirty="0"/>
              <a:t>Try to find a practitioner who is also a healthcare professional – in the UK, hypnotherapist is not a statutory regulated title, therefore many hypnotherapists do not have a legally binding professional Code of Conduct – They might also lack necessary clinical skills to deal with issues such as anxiety, depression or abreactions.</a:t>
            </a:r>
          </a:p>
          <a:p>
            <a:r>
              <a:rPr lang="en-GB" dirty="0"/>
              <a:t>Find a Physician, Registered Psychologist, Psychiatrist, Nurse, OT, Physio, SLT will give you this safety from their parent profession.  </a:t>
            </a:r>
          </a:p>
          <a:p>
            <a:r>
              <a:rPr lang="en-GB" dirty="0"/>
              <a:t>“</a:t>
            </a:r>
            <a:r>
              <a:rPr lang="en-GB" dirty="0">
                <a:solidFill>
                  <a:srgbClr val="FFC000"/>
                </a:solidFill>
              </a:rPr>
              <a:t>conducted only by properly trained and credentialed healthcare professionals (e.g. Psychologists)…who are working within the limits of their professional expertise.”  </a:t>
            </a:r>
            <a:r>
              <a:rPr lang="en-GB" sz="1600" dirty="0"/>
              <a:t>APA Div.30, Society of Psychological Hypnosis</a:t>
            </a:r>
          </a:p>
          <a:p>
            <a:endParaRPr lang="en-GB" dirty="0"/>
          </a:p>
          <a:p>
            <a:r>
              <a:rPr lang="en-GB" dirty="0"/>
              <a:t>Try to find a practitioner who has experience of working with FND if you are wanting to work directly on the symptoms </a:t>
            </a:r>
          </a:p>
        </p:txBody>
      </p:sp>
    </p:spTree>
    <p:extLst>
      <p:ext uri="{BB962C8B-B14F-4D97-AF65-F5344CB8AC3E}">
        <p14:creationId xmlns:p14="http://schemas.microsoft.com/office/powerpoint/2010/main" xmlns="" val="236502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34CEE2B6-61FA-48ED-B27D-5D97E1337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355917"/>
            <a:ext cx="6076950" cy="609600"/>
          </a:xfrm>
        </p:spPr>
        <p:txBody>
          <a:bodyPr/>
          <a:lstStyle/>
          <a:p>
            <a:r>
              <a:rPr lang="en-GB" altLang="en-US" dirty="0"/>
              <a:t>Hypnosis References</a:t>
            </a:r>
          </a:p>
        </p:txBody>
      </p:sp>
      <p:pic>
        <p:nvPicPr>
          <p:cNvPr id="25603" name="Content Placeholder 4" descr="Screen Shot 2018-06-27 at 19.09.20.png">
            <a:extLst>
              <a:ext uri="{FF2B5EF4-FFF2-40B4-BE49-F238E27FC236}">
                <a16:creationId xmlns:a16="http://schemas.microsoft.com/office/drawing/2014/main" xmlns="" id="{40CF9C4F-26D0-4889-8EFE-A7BBBA384D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" r="655"/>
          <a:stretch>
            <a:fillRect/>
          </a:stretch>
        </p:blipFill>
        <p:spPr>
          <a:xfrm>
            <a:off x="423282" y="1254283"/>
            <a:ext cx="3450627" cy="284226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D2E4F7-3091-4C07-A940-2D09264367A5}"/>
              </a:ext>
            </a:extLst>
          </p:cNvPr>
          <p:cNvSpPr/>
          <p:nvPr/>
        </p:nvSpPr>
        <p:spPr>
          <a:xfrm>
            <a:off x="4129179" y="3151219"/>
            <a:ext cx="28050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People to Google!:</a:t>
            </a:r>
          </a:p>
          <a:p>
            <a:pPr lvl="1">
              <a:spcBef>
                <a:spcPct val="0"/>
              </a:spcBef>
            </a:pPr>
            <a:endParaRPr lang="en-GB" altLang="en-US" dirty="0"/>
          </a:p>
          <a:p>
            <a:pPr lvl="1">
              <a:spcBef>
                <a:spcPct val="0"/>
              </a:spcBef>
            </a:pPr>
            <a:r>
              <a:rPr lang="en-GB" altLang="en-US" dirty="0"/>
              <a:t>Devin Terhune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David Oakley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Peter Halligan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Quinton Deeley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John F. </a:t>
            </a:r>
            <a:r>
              <a:rPr lang="en-GB" altLang="en-US" dirty="0" err="1"/>
              <a:t>Kihlstrom</a:t>
            </a:r>
            <a:endParaRPr lang="en-GB" altLang="en-US" dirty="0"/>
          </a:p>
          <a:p>
            <a:pPr lvl="1">
              <a:spcBef>
                <a:spcPct val="0"/>
              </a:spcBef>
            </a:pPr>
            <a:r>
              <a:rPr lang="en-GB" altLang="en-US" dirty="0"/>
              <a:t>Peter </a:t>
            </a:r>
            <a:r>
              <a:rPr lang="en-GB" altLang="en-US" dirty="0" err="1"/>
              <a:t>Naish</a:t>
            </a:r>
            <a:endParaRPr lang="en-GB" altLang="en-US" dirty="0"/>
          </a:p>
          <a:p>
            <a:pPr lvl="1">
              <a:spcBef>
                <a:spcPct val="0"/>
              </a:spcBef>
            </a:pPr>
            <a:r>
              <a:rPr lang="en-GB" altLang="en-US" dirty="0"/>
              <a:t>Irving Kirsch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Steven Jay Lynn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Richard J Brown</a:t>
            </a:r>
          </a:p>
          <a:p>
            <a:pPr lvl="1">
              <a:spcBef>
                <a:spcPct val="0"/>
              </a:spcBef>
            </a:pPr>
            <a:r>
              <a:rPr lang="en-GB" altLang="en-US" dirty="0"/>
              <a:t>Michael Heap</a:t>
            </a:r>
          </a:p>
        </p:txBody>
      </p:sp>
      <p:pic>
        <p:nvPicPr>
          <p:cNvPr id="6" name="Picture 4" descr="Screen Shot 2018-06-27 at 17.50.19.png">
            <a:extLst>
              <a:ext uri="{FF2B5EF4-FFF2-40B4-BE49-F238E27FC236}">
                <a16:creationId xmlns:a16="http://schemas.microsoft.com/office/drawing/2014/main" xmlns="" id="{A61B3425-7FB2-4931-8433-CDC71254A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5005" y="1224092"/>
            <a:ext cx="2304351" cy="157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PS Hypnosis.png">
            <a:extLst>
              <a:ext uri="{FF2B5EF4-FFF2-40B4-BE49-F238E27FC236}">
                <a16:creationId xmlns:a16="http://schemas.microsoft.com/office/drawing/2014/main" xmlns="" id="{7C70ECCB-BD0A-485A-A21A-39623E261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71" y="1009614"/>
            <a:ext cx="2071063" cy="276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64054B-BCF3-49D0-A39D-9B5D66F04CF7}"/>
              </a:ext>
            </a:extLst>
          </p:cNvPr>
          <p:cNvSpPr/>
          <p:nvPr/>
        </p:nvSpPr>
        <p:spPr>
          <a:xfrm>
            <a:off x="419391" y="5753970"/>
            <a:ext cx="3709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http://neurodigest.co.uk/wp-content/uploads/2020/04/Neurodigest-issue-5-page-12-14.pdf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8E5BB1-B2DD-4963-B966-2BF7DC472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695" y="4805723"/>
            <a:ext cx="2975799" cy="948247"/>
          </a:xfrm>
          <a:prstGeom prst="rect">
            <a:avLst/>
          </a:prstGeom>
        </p:spPr>
      </p:pic>
      <p:pic>
        <p:nvPicPr>
          <p:cNvPr id="11" name="Picture 1" descr="FND book.jpg">
            <a:extLst>
              <a:ext uri="{FF2B5EF4-FFF2-40B4-BE49-F238E27FC236}">
                <a16:creationId xmlns:a16="http://schemas.microsoft.com/office/drawing/2014/main" xmlns="" id="{EA59B01C-CCF5-4FFB-BE16-E3770409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3872" y="3253840"/>
            <a:ext cx="2288292" cy="32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B21E5F-AFB9-4581-826E-BE6494E14D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693" y="1351105"/>
            <a:ext cx="2663507" cy="1571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51C04B-6576-428F-A1A3-2F167EF01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836" y="4404575"/>
            <a:ext cx="2304351" cy="13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34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1F8ACD-163A-45B8-8E2D-A111FE9E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857250"/>
            <a:ext cx="9440253" cy="5495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GB" sz="5400" dirty="0"/>
              <a:t>“</a:t>
            </a:r>
            <a:r>
              <a:rPr lang="en-GB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Hypnosis produces a highly focussed, absorbed attentional state that minimizes competing thoughts and sensations</a:t>
            </a:r>
            <a:r>
              <a:rPr lang="en-GB" altLang="en-GB" sz="5400" dirty="0"/>
              <a:t>”</a:t>
            </a:r>
            <a:r>
              <a:rPr lang="en-GB" altLang="en-US" sz="5400" dirty="0"/>
              <a:t> </a:t>
            </a:r>
          </a:p>
          <a:p>
            <a:pPr marL="0" indent="0">
              <a:buNone/>
            </a:pPr>
            <a:r>
              <a:rPr lang="en-GB" altLang="en-US" sz="2200" dirty="0"/>
              <a:t>Oakley, D. &amp; Halligan, P. (2013)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761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50A42-B669-434E-84F6-98B20A47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E6E7A-3025-4ADA-8C20-7827DA5C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6350"/>
            <a:ext cx="8946541" cy="4972050"/>
          </a:xfrm>
        </p:spPr>
        <p:txBody>
          <a:bodyPr>
            <a:normAutofit/>
          </a:bodyPr>
          <a:lstStyle/>
          <a:p>
            <a:r>
              <a:rPr lang="en-GB" sz="3200" b="1" dirty="0"/>
              <a:t>Large evidence base:</a:t>
            </a:r>
          </a:p>
          <a:p>
            <a:pPr lvl="1"/>
            <a:r>
              <a:rPr lang="en-GB" sz="2800" b="1" dirty="0"/>
              <a:t>IBS</a:t>
            </a:r>
          </a:p>
          <a:p>
            <a:pPr lvl="1"/>
            <a:r>
              <a:rPr lang="en-GB" sz="2800" b="1" dirty="0"/>
              <a:t>Pain</a:t>
            </a:r>
          </a:p>
          <a:p>
            <a:pPr lvl="1"/>
            <a:r>
              <a:rPr lang="en-GB" sz="2800" b="1" dirty="0"/>
              <a:t>Anxiety/Stress</a:t>
            </a:r>
          </a:p>
          <a:p>
            <a:pPr lvl="1"/>
            <a:r>
              <a:rPr lang="en-GB" sz="2800" b="1" dirty="0"/>
              <a:t>Enhances effects of traditional psychological therapies</a:t>
            </a:r>
          </a:p>
          <a:p>
            <a:pPr lvl="1"/>
            <a:r>
              <a:rPr lang="en-GB" sz="2800" b="1" dirty="0"/>
              <a:t>Strong fMRI &amp; EEG evidence of altered neural patterns under hypnosis</a:t>
            </a:r>
          </a:p>
        </p:txBody>
      </p:sp>
    </p:spTree>
    <p:extLst>
      <p:ext uri="{BB962C8B-B14F-4D97-AF65-F5344CB8AC3E}">
        <p14:creationId xmlns:p14="http://schemas.microsoft.com/office/powerpoint/2010/main" xmlns="" val="346970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48672-A1E3-4C70-BF0C-75728EBC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FAQs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9CAD04F-1244-4105-B3EA-CED60834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43" y="1483303"/>
            <a:ext cx="8946541" cy="4732712"/>
          </a:xfrm>
        </p:spPr>
        <p:txBody>
          <a:bodyPr>
            <a:normAutofit/>
          </a:bodyPr>
          <a:lstStyle/>
          <a:p>
            <a:r>
              <a:rPr lang="en-GB" sz="2800" b="1" dirty="0"/>
              <a:t>Is it mind control?</a:t>
            </a:r>
            <a:endParaRPr lang="en-GB" sz="2800" dirty="0"/>
          </a:p>
          <a:p>
            <a:pPr lvl="1"/>
            <a:r>
              <a:rPr lang="en-GB" dirty="0"/>
              <a:t>NO</a:t>
            </a:r>
          </a:p>
          <a:p>
            <a:pPr lvl="1"/>
            <a:r>
              <a:rPr lang="en-GB" dirty="0"/>
              <a:t>The Hypnotist is just like a Tour Guide….you can choose to follow and listen….or you can choose to do your own thing…or nothing at all</a:t>
            </a:r>
          </a:p>
          <a:p>
            <a:endParaRPr lang="en-GB" dirty="0"/>
          </a:p>
          <a:p>
            <a:r>
              <a:rPr lang="en-GB" sz="2400" b="1" dirty="0"/>
              <a:t>Can anyone be hypnotized?</a:t>
            </a:r>
          </a:p>
          <a:p>
            <a:pPr lvl="1"/>
            <a:r>
              <a:rPr lang="en-GB" sz="2200" dirty="0"/>
              <a:t>Most people to some degree</a:t>
            </a:r>
          </a:p>
          <a:p>
            <a:pPr lvl="1"/>
            <a:r>
              <a:rPr lang="en-GB" sz="2200" dirty="0"/>
              <a:t>Smaller proportion are ‘highly hypnotizable’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C7CFF-0172-4A13-A0A2-EFEAE6E80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184" y="2255584"/>
            <a:ext cx="2578417" cy="17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2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F734B-700D-41E3-8D62-E9010826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FAQs: Is it dangerous?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823C83-2BA9-48FC-A4FC-A1FBE31A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Lot safer than medications</a:t>
            </a:r>
          </a:p>
          <a:p>
            <a:endParaRPr lang="en-GB" b="1" dirty="0"/>
          </a:p>
          <a:p>
            <a:r>
              <a:rPr lang="en-GB" b="1" dirty="0"/>
              <a:t>Most people find it a pleasant experience</a:t>
            </a:r>
          </a:p>
          <a:p>
            <a:endParaRPr lang="en-GB" b="1" dirty="0"/>
          </a:p>
          <a:p>
            <a:r>
              <a:rPr lang="en-GB" b="1" dirty="0"/>
              <a:t>You will NOT accidentally stay in a hypnotic trance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rgbClr val="FFC000"/>
                </a:solidFill>
              </a:rPr>
              <a:t>As safe as any other psychological intervention, but could trigger an abreaction, less controlled dissociation, FND symptom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085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849EF-EF8C-4236-ACFE-957245D2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59890D-4D8F-4B00-96DA-A76001D63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/>
              <a:t>Oh, and you are NOT put into a deep sleep!</a:t>
            </a:r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Just a focussed attentional state!</a:t>
            </a:r>
          </a:p>
        </p:txBody>
      </p:sp>
    </p:spTree>
    <p:extLst>
      <p:ext uri="{BB962C8B-B14F-4D97-AF65-F5344CB8AC3E}">
        <p14:creationId xmlns:p14="http://schemas.microsoft.com/office/powerpoint/2010/main" xmlns="" val="151636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BCF40-9305-4622-9C46-2E24DB8C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7457"/>
          </a:xfrm>
        </p:spPr>
        <p:txBody>
          <a:bodyPr/>
          <a:lstStyle/>
          <a:p>
            <a:r>
              <a:rPr lang="en-GB" dirty="0"/>
              <a:t>Dissociation &amp; FND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018F4-4A9E-4B36-BFF6-9463DB41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00176"/>
            <a:ext cx="9306903" cy="484822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DISSOCIATION</a:t>
            </a:r>
            <a:r>
              <a:rPr lang="en-GB" b="1" dirty="0"/>
              <a:t> as a core mechanism in FND:</a:t>
            </a:r>
          </a:p>
          <a:p>
            <a:pPr lvl="1"/>
            <a:r>
              <a:rPr lang="en-GB" b="1" dirty="0"/>
              <a:t>Function (why it happens)</a:t>
            </a:r>
          </a:p>
          <a:p>
            <a:pPr lvl="1"/>
            <a:r>
              <a:rPr lang="en-GB" b="1" dirty="0"/>
              <a:t>AND Mechanism (how it happens)</a:t>
            </a:r>
          </a:p>
          <a:p>
            <a:pPr lvl="1"/>
            <a:r>
              <a:rPr lang="en-GB" b="1" dirty="0"/>
              <a:t>As a result of altered 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attentional</a:t>
            </a:r>
            <a:r>
              <a:rPr lang="en-GB" b="1" dirty="0"/>
              <a:t> processing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2800" dirty="0"/>
              <a:t>‘‘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disruption and/or discontinuity in the normal integration of consciousness, memory, identity, emotion, perception, body representation, motor control, and </a:t>
            </a:r>
            <a:r>
              <a:rPr lang="en-GB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behavior</a:t>
            </a:r>
            <a:r>
              <a:rPr lang="en-GB" sz="2800" dirty="0"/>
              <a:t>’’ </a:t>
            </a:r>
            <a:r>
              <a:rPr lang="en-GB" sz="1100" dirty="0"/>
              <a:t>(DSM; American Psychiatric </a:t>
            </a:r>
            <a:r>
              <a:rPr lang="fr-FR" sz="1100" dirty="0"/>
              <a:t>Association).</a:t>
            </a:r>
            <a:endParaRPr lang="en-GB" sz="1100" dirty="0"/>
          </a:p>
          <a:p>
            <a:pPr marL="0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71358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1163A-FC38-4417-A084-363857B2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3657"/>
          </a:xfrm>
        </p:spPr>
        <p:txBody>
          <a:bodyPr/>
          <a:lstStyle/>
          <a:p>
            <a:r>
              <a:rPr lang="en-GB" dirty="0"/>
              <a:t>So, why will hypnosis help with FND?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518943-97C8-441A-8A3F-097B00F2B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2600"/>
            <a:ext cx="8946541" cy="4495799"/>
          </a:xfrm>
        </p:spPr>
        <p:txBody>
          <a:bodyPr>
            <a:normAutofit/>
          </a:bodyPr>
          <a:lstStyle/>
          <a:p>
            <a:r>
              <a:rPr lang="en-GB" altLang="en-US" dirty="0"/>
              <a:t>Hypnosis &amp; FND share the same primary process: </a:t>
            </a:r>
            <a:r>
              <a:rPr lang="en-GB" altLang="en-US" b="1" i="1" dirty="0">
                <a:solidFill>
                  <a:srgbClr val="FFC000"/>
                </a:solidFill>
              </a:rPr>
              <a:t>DISSOCIATION</a:t>
            </a:r>
          </a:p>
          <a:p>
            <a:endParaRPr lang="en-GB" altLang="en-US" dirty="0"/>
          </a:p>
          <a:p>
            <a:r>
              <a:rPr lang="en-GB" altLang="en-US" dirty="0"/>
              <a:t>Works on the </a:t>
            </a:r>
            <a:r>
              <a:rPr lang="en-GB" alt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mechanism</a:t>
            </a:r>
            <a:r>
              <a:rPr lang="en-GB" altLang="en-US" dirty="0"/>
              <a:t> of FND (e.g. </a:t>
            </a:r>
            <a:r>
              <a:rPr lang="en-GB" alt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dissociation/attention</a:t>
            </a:r>
            <a:r>
              <a:rPr lang="en-GB" altLang="en-US" dirty="0"/>
              <a:t>), not necessarily the cause or function – therefore has wide applicability across all FND (unlike other therapies) and don’t need to identify trigger</a:t>
            </a:r>
          </a:p>
          <a:p>
            <a:endParaRPr lang="en-GB" altLang="en-US" dirty="0"/>
          </a:p>
          <a:p>
            <a:r>
              <a:rPr lang="en-GB" altLang="en-US" b="1" dirty="0"/>
              <a:t>Can create and remove functional symptoms in experimental conditions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466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1394</TotalTime>
  <Words>1313</Words>
  <Application>Microsoft Office PowerPoint</Application>
  <PresentationFormat>Custom</PresentationFormat>
  <Paragraphs>193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The added value of Clinical Hypnosis to FND treatment</vt:lpstr>
      <vt:lpstr>What is Hypnosis?</vt:lpstr>
      <vt:lpstr>Slide 3</vt:lpstr>
      <vt:lpstr>Evidence</vt:lpstr>
      <vt:lpstr>FAQs</vt:lpstr>
      <vt:lpstr>FAQs: Is it dangerous?</vt:lpstr>
      <vt:lpstr>Slide 7</vt:lpstr>
      <vt:lpstr>Dissociation &amp; FND</vt:lpstr>
      <vt:lpstr>So, why will hypnosis help with FND?</vt:lpstr>
      <vt:lpstr>Hypnosis &amp; Mindfulness – attention training </vt:lpstr>
      <vt:lpstr>Hypnosis Recreates Functional Amnesia</vt:lpstr>
      <vt:lpstr>Hypnosis treatments for FND Moene et al. (2003): </vt:lpstr>
      <vt:lpstr>Hypnosis for FND</vt:lpstr>
      <vt:lpstr>A typical Hypnosis session</vt:lpstr>
      <vt:lpstr>Hypnotic strategies for working with FND Moene et al. (2008); adapted from Deeley, Q. (2016)</vt:lpstr>
      <vt:lpstr>Hypnotic strategies for working with FND Moene et al. (2008); adapted from Deeley, Q. (2016)</vt:lpstr>
      <vt:lpstr>Hypnotic strategies for working with FND Moene et al. (2008); adapted from Deeley, Q. (2016)  </vt:lpstr>
      <vt:lpstr>Conclusions</vt:lpstr>
      <vt:lpstr>Conclusions</vt:lpstr>
      <vt:lpstr>If you want to try hypnosis…</vt:lpstr>
      <vt:lpstr>Hypnosis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Jason (SOUTH TEES HOSPITALS NHS FOUNDATION TRUST)</dc:creator>
  <cp:lastModifiedBy>Chris &amp; Dawn</cp:lastModifiedBy>
  <cp:revision>109</cp:revision>
  <dcterms:created xsi:type="dcterms:W3CDTF">2020-06-19T06:34:34Z</dcterms:created>
  <dcterms:modified xsi:type="dcterms:W3CDTF">2020-07-09T11:33:59Z</dcterms:modified>
</cp:coreProperties>
</file>